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326" r:id="rId6"/>
    <p:sldId id="289" r:id="rId7"/>
    <p:sldId id="328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311" r:id="rId16"/>
    <p:sldId id="270" r:id="rId17"/>
    <p:sldId id="271" r:id="rId18"/>
    <p:sldId id="312" r:id="rId19"/>
    <p:sldId id="313" r:id="rId20"/>
    <p:sldId id="314" r:id="rId21"/>
    <p:sldId id="317" r:id="rId22"/>
    <p:sldId id="262" r:id="rId23"/>
    <p:sldId id="263" r:id="rId24"/>
    <p:sldId id="321" r:id="rId25"/>
    <p:sldId id="322" r:id="rId26"/>
    <p:sldId id="269" r:id="rId27"/>
    <p:sldId id="318" r:id="rId28"/>
    <p:sldId id="319" r:id="rId29"/>
    <p:sldId id="320" r:id="rId30"/>
    <p:sldId id="323" r:id="rId31"/>
    <p:sldId id="324" r:id="rId32"/>
    <p:sldId id="272" r:id="rId33"/>
    <p:sldId id="325" r:id="rId34"/>
    <p:sldId id="274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9131C-7187-4E05-AC2F-AA4BF3C2C9BB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E43B4-C27C-46F3-8434-1D2DCEDC4A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Slayt Görüntüsü Yer Tutucusu">
            <a:extLst>
              <a:ext uri="{FF2B5EF4-FFF2-40B4-BE49-F238E27FC236}">
                <a16:creationId xmlns:a16="http://schemas.microsoft.com/office/drawing/2014/main" id="{C7AB47AF-BE73-48DD-A7AE-BE2CC6C7E8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Not Yer Tutucusu">
            <a:extLst>
              <a:ext uri="{FF2B5EF4-FFF2-40B4-BE49-F238E27FC236}">
                <a16:creationId xmlns:a16="http://schemas.microsoft.com/office/drawing/2014/main" id="{8C6D18E9-8CC8-4E34-AC47-2287C87CB0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56324" name="3 Slayt Numarası Yer Tutucusu">
            <a:extLst>
              <a:ext uri="{FF2B5EF4-FFF2-40B4-BE49-F238E27FC236}">
                <a16:creationId xmlns:a16="http://schemas.microsoft.com/office/drawing/2014/main" id="{81DF2622-E5F5-4083-8A76-46705D36F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34EF2E-37F0-4894-8371-ED6982F5EDCB}" type="slidenum">
              <a:rPr lang="tr-TR" altLang="tr-TR">
                <a:latin typeface="Calibri" panose="020F0502020204030204" pitchFamily="34" charset="0"/>
              </a:rPr>
              <a:pPr eaLnBrk="1" hangingPunct="1"/>
              <a:t>15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32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64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192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868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43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061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06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683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645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8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57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075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000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8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01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31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2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35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51144" y="518475"/>
            <a:ext cx="8286808" cy="38131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10.SINIFTA ALAN</a:t>
            </a:r>
            <a:b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SEÇİMİ YAPARKEN NELERE DİKKAT EDİLMELİ ?</a:t>
            </a:r>
            <a:b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1701169" y="4791170"/>
            <a:ext cx="5986758" cy="1588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POLATLI ATATÜRK ANADOLU LİSESİ</a:t>
            </a:r>
          </a:p>
          <a:p>
            <a:pPr algn="ctr"/>
            <a:r>
              <a:rPr lang="tr-TR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REHBERLİK SERVİSİ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/>
              <a:t>İLGİ NEDİR 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7573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dirty="0"/>
              <a:t>		</a:t>
            </a:r>
            <a:br>
              <a:rPr lang="tr-TR" sz="2900" b="1" dirty="0"/>
            </a:br>
            <a:r>
              <a:rPr lang="tr-TR" sz="2900" b="1" dirty="0"/>
              <a:t>	Belirli Bir Olay Ya Da Etkinliğe Yakınlık Duyma, Ondan Hoşlanma Ve Ona Öncelik Tanıma; Dikkati Öncelikle Belirli Bir Şey Üzerinde Toplama Eğilimi. </a:t>
            </a:r>
          </a:p>
          <a:p>
            <a:pPr>
              <a:buNone/>
            </a:pPr>
            <a:endParaRPr lang="tr-TR" sz="2600" b="1" dirty="0"/>
          </a:p>
          <a:p>
            <a:pPr algn="ctr">
              <a:buFont typeface="Wingdings" pitchFamily="2" charset="2"/>
              <a:buChar char="v"/>
            </a:pPr>
            <a:r>
              <a:rPr lang="tr-TR" sz="3800" b="1" dirty="0"/>
              <a:t>NELERİ YAPMAKTAN MUTLU OLUYORUM ?</a:t>
            </a:r>
          </a:p>
        </p:txBody>
      </p:sp>
      <p:pic>
        <p:nvPicPr>
          <p:cNvPr id="3075" name="Picture 3" descr="C:\Users\DELL\Desktop\il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00438"/>
            <a:ext cx="1714512" cy="1714512"/>
          </a:xfrm>
          <a:prstGeom prst="rect">
            <a:avLst/>
          </a:prstGeom>
          <a:noFill/>
        </p:spPr>
      </p:pic>
      <p:pic>
        <p:nvPicPr>
          <p:cNvPr id="3076" name="Picture 4" descr="C:\Users\DELL\Desktop\yetene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1784330" cy="1784330"/>
          </a:xfrm>
          <a:prstGeom prst="rect">
            <a:avLst/>
          </a:prstGeom>
          <a:noFill/>
        </p:spPr>
      </p:pic>
      <p:pic>
        <p:nvPicPr>
          <p:cNvPr id="3077" name="Picture 5" descr="C:\Users\DELL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572140"/>
            <a:ext cx="2571720" cy="1285860"/>
          </a:xfrm>
          <a:prstGeom prst="rect">
            <a:avLst/>
          </a:prstGeom>
          <a:noFill/>
        </p:spPr>
      </p:pic>
      <p:pic>
        <p:nvPicPr>
          <p:cNvPr id="3078" name="Picture 6" descr="C:\Users\DELL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00650"/>
            <a:ext cx="2752725" cy="1657350"/>
          </a:xfrm>
          <a:prstGeom prst="rect">
            <a:avLst/>
          </a:prstGeom>
          <a:noFill/>
        </p:spPr>
      </p:pic>
      <p:pic>
        <p:nvPicPr>
          <p:cNvPr id="3079" name="Picture 7" descr="C:\Users\DELL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5143500"/>
            <a:ext cx="2667000" cy="1714500"/>
          </a:xfrm>
          <a:prstGeom prst="rect">
            <a:avLst/>
          </a:prstGeom>
          <a:noFill/>
        </p:spPr>
      </p:pic>
      <p:pic>
        <p:nvPicPr>
          <p:cNvPr id="3080" name="Picture 8" descr="C:\Users\DELL\Desktop\downlo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7210" y="3500438"/>
            <a:ext cx="4856790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214282" y="1502688"/>
            <a:ext cx="8572528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dirty="0"/>
              <a:t>  1.MATEMATİK İLGİSİ:</a:t>
            </a:r>
            <a:r>
              <a:rPr lang="tr-TR" dirty="0"/>
              <a:t> Sayılarla, Matematik Ve Mantık Sembolleri İle İşlemler Yapma.</a:t>
            </a:r>
          </a:p>
          <a:p>
            <a:pPr algn="ctr"/>
            <a:r>
              <a:rPr lang="tr-TR" b="1" dirty="0"/>
              <a:t> </a:t>
            </a:r>
            <a:endParaRPr lang="tr-TR" dirty="0"/>
          </a:p>
          <a:p>
            <a:pPr algn="ctr"/>
            <a:r>
              <a:rPr lang="tr-TR" b="1" dirty="0"/>
              <a:t>  2. TEMEL BİLİM İLGİSİ:</a:t>
            </a:r>
            <a:r>
              <a:rPr lang="tr-TR" dirty="0"/>
              <a:t> Fizik Ve Astronomi Konuları Üzerinde Çalışma</a:t>
            </a:r>
          </a:p>
          <a:p>
            <a:pPr algn="ctr"/>
            <a:r>
              <a:rPr lang="tr-TR" b="1" dirty="0"/>
              <a:t> </a:t>
            </a:r>
            <a:endParaRPr lang="tr-TR" dirty="0"/>
          </a:p>
          <a:p>
            <a:pPr algn="ctr"/>
            <a:r>
              <a:rPr lang="tr-TR" b="1" dirty="0"/>
              <a:t>  3. TEMEL BİLİM İLGİSİ:</a:t>
            </a:r>
            <a:r>
              <a:rPr lang="tr-TR" dirty="0"/>
              <a:t> Kimya Ve Biyoloji Konuları Üzerinde Çalışma</a:t>
            </a:r>
          </a:p>
          <a:p>
            <a:pPr algn="ctr"/>
            <a:r>
              <a:rPr lang="tr-TR" b="1" dirty="0"/>
              <a:t> </a:t>
            </a:r>
            <a:endParaRPr lang="tr-TR" dirty="0"/>
          </a:p>
          <a:p>
            <a:pPr algn="ctr"/>
            <a:r>
              <a:rPr lang="tr-TR" b="1" dirty="0"/>
              <a:t>  4. SOSYAL BİLİM İLGİSİ:</a:t>
            </a:r>
            <a:r>
              <a:rPr lang="tr-TR" dirty="0"/>
              <a:t> Sosyoloji, Psikoloji, Coğrafya Gibi Bilimlerin Konuları İle Uğraşma.</a:t>
            </a:r>
          </a:p>
          <a:p>
            <a:pPr algn="ctr"/>
            <a:r>
              <a:rPr lang="tr-TR" b="1" dirty="0"/>
              <a:t> </a:t>
            </a:r>
            <a:endParaRPr lang="tr-TR" dirty="0"/>
          </a:p>
          <a:p>
            <a:pPr algn="ctr"/>
            <a:r>
              <a:rPr lang="tr-TR" b="1" dirty="0"/>
              <a:t>  5. İNSAN BİLİMLERİ İLGİSİ:</a:t>
            </a:r>
            <a:r>
              <a:rPr lang="tr-TR" dirty="0"/>
              <a:t> Tarih, Arkeoloji, Felsefe Gibi Alanların Konuları Üzerinde  Çalışma</a:t>
            </a:r>
          </a:p>
          <a:p>
            <a:pPr algn="ctr"/>
            <a:r>
              <a:rPr lang="tr-TR" b="1" dirty="0"/>
              <a:t> </a:t>
            </a:r>
            <a:endParaRPr lang="tr-TR" dirty="0"/>
          </a:p>
          <a:p>
            <a:pPr algn="ctr"/>
            <a:r>
              <a:rPr lang="tr-TR" b="1" dirty="0"/>
              <a:t>  6. ZİRAAT İLGİSİ:</a:t>
            </a:r>
            <a:r>
              <a:rPr lang="tr-TR" dirty="0"/>
              <a:t> Eti Yenen Hayvanları Veya Tahıl, Sebze Ve Meyve Gibi Bitkileri Üretme.</a:t>
            </a:r>
          </a:p>
          <a:p>
            <a:pPr algn="ctr"/>
            <a:r>
              <a:rPr lang="tr-TR" b="1" dirty="0"/>
              <a:t> </a:t>
            </a:r>
            <a:endParaRPr lang="tr-TR" dirty="0"/>
          </a:p>
          <a:p>
            <a:pPr algn="ctr"/>
            <a:r>
              <a:rPr lang="tr-TR" b="1" dirty="0"/>
              <a:t>  7.  MEKANİK İLGİ:</a:t>
            </a:r>
            <a:r>
              <a:rPr lang="tr-TR" dirty="0"/>
              <a:t> Çeşitli Alet Ve Makineler Yapma, İşletme Ve Onarma.</a:t>
            </a:r>
          </a:p>
          <a:p>
            <a:pPr algn="ctr"/>
            <a:endParaRPr lang="tr-TR" dirty="0"/>
          </a:p>
          <a:p>
            <a:pPr algn="ctr"/>
            <a:r>
              <a:rPr lang="tr-TR" b="1" dirty="0"/>
              <a:t>  8. İKNA İLGİSİ:</a:t>
            </a:r>
            <a:r>
              <a:rPr lang="tr-TR" dirty="0"/>
              <a:t> Duygu Ve Düşüncelerini Başkalarına Benimsetme, Belli Bir Amacı Gerçekleştirmek İçin Başkalarını Etkileme.</a:t>
            </a:r>
            <a:r>
              <a:rPr lang="tr-TR" b="1" dirty="0"/>
              <a:t> 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1000" b="1" dirty="0"/>
          </a:p>
          <a:p>
            <a:pPr algn="ctr"/>
            <a:r>
              <a:rPr lang="tr-TR" sz="3200" b="1" dirty="0"/>
              <a:t>İLGİLER</a:t>
            </a:r>
            <a:endParaRPr lang="tr-TR" sz="1200" b="1" dirty="0"/>
          </a:p>
          <a:p>
            <a:pPr algn="ctr"/>
            <a:endParaRPr lang="tr-TR" sz="1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214282" y="1214422"/>
            <a:ext cx="8643966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dirty="0"/>
              <a:t> </a:t>
            </a:r>
            <a:endParaRPr lang="tr-TR" dirty="0"/>
          </a:p>
          <a:p>
            <a:pPr algn="ctr"/>
            <a:r>
              <a:rPr lang="tr-TR" b="1" dirty="0"/>
              <a:t>  9. TİCARET İLGİSİ:</a:t>
            </a:r>
            <a:r>
              <a:rPr lang="tr-TR" dirty="0"/>
              <a:t> Alım Satım İşleriyle Uğraşma, Ticaret Yoluyla Kar Elde Etme, Bir Malı Müşteriye Tanıtma Ve Satma Gibi Faaliyetlerde Bulunma.</a:t>
            </a:r>
          </a:p>
          <a:p>
            <a:pPr algn="ctr"/>
            <a:r>
              <a:rPr lang="tr-TR" b="1" dirty="0"/>
              <a:t> </a:t>
            </a:r>
            <a:endParaRPr lang="tr-TR" dirty="0"/>
          </a:p>
          <a:p>
            <a:pPr algn="ctr"/>
            <a:r>
              <a:rPr lang="tr-TR" b="1" dirty="0"/>
              <a:t>10. İŞ AYRINTILARI İLGİSİ :</a:t>
            </a:r>
            <a:r>
              <a:rPr lang="tr-TR" dirty="0"/>
              <a:t> Ayrıntılar Üzerinde Çalışma, Her İşi Günü Gününe Yapma, Bir Yazıyı Ya Da Hesabı İnceden İnceye Kontrol Etme, Yazıları Düzenli Bir Biçimde Dosyalama</a:t>
            </a:r>
          </a:p>
          <a:p>
            <a:pPr algn="ctr"/>
            <a:r>
              <a:rPr lang="tr-TR" b="1" dirty="0"/>
              <a:t> </a:t>
            </a:r>
            <a:endParaRPr lang="tr-TR" dirty="0"/>
          </a:p>
          <a:p>
            <a:pPr algn="ctr"/>
            <a:r>
              <a:rPr lang="tr-TR" b="1" dirty="0"/>
              <a:t>11. EDEBİYAT İLGİSİ:</a:t>
            </a:r>
            <a:r>
              <a:rPr lang="tr-TR" dirty="0"/>
              <a:t> Her Türlü Edebi Eseri Okuma, İnceleme, Eleştirme Ve Edebi Eserler Yazma.</a:t>
            </a:r>
          </a:p>
          <a:p>
            <a:pPr algn="ctr"/>
            <a:r>
              <a:rPr lang="tr-TR" b="1" dirty="0"/>
              <a:t> </a:t>
            </a:r>
            <a:endParaRPr lang="tr-TR" dirty="0"/>
          </a:p>
          <a:p>
            <a:pPr algn="ctr"/>
            <a:r>
              <a:rPr lang="tr-TR" b="1" dirty="0"/>
              <a:t>12. GÜZEL SANATLAR İLGİSİ:</a:t>
            </a:r>
            <a:r>
              <a:rPr lang="tr-TR" dirty="0"/>
              <a:t> Resim, Heykel Gibi Plastik Sanatlar Ve El Sanatları İle İlgili Eserleri İnceleme Veya Bu Tür Eserler Ortaya Koyma.</a:t>
            </a:r>
          </a:p>
          <a:p>
            <a:pPr algn="ctr"/>
            <a:r>
              <a:rPr lang="tr-TR" b="1" dirty="0"/>
              <a:t> </a:t>
            </a:r>
            <a:endParaRPr lang="tr-TR" dirty="0"/>
          </a:p>
          <a:p>
            <a:pPr algn="ctr"/>
            <a:r>
              <a:rPr lang="tr-TR" b="1" dirty="0"/>
              <a:t>13. MÜZİK İLGİSİ:</a:t>
            </a:r>
            <a:r>
              <a:rPr lang="tr-TR" dirty="0"/>
              <a:t> Müzik Dinleme, Müzik Aleti Çalma, Beste Yapma.</a:t>
            </a:r>
          </a:p>
          <a:p>
            <a:pPr algn="ctr"/>
            <a:r>
              <a:rPr lang="tr-TR" b="1" dirty="0"/>
              <a:t> </a:t>
            </a:r>
            <a:endParaRPr lang="tr-TR" dirty="0"/>
          </a:p>
          <a:p>
            <a:pPr algn="ctr"/>
            <a:r>
              <a:rPr lang="tr-TR" b="1" dirty="0"/>
              <a:t>14. SOSYAL YARDIM İLGİSİ:</a:t>
            </a:r>
            <a:r>
              <a:rPr lang="tr-TR" dirty="0"/>
              <a:t> İnsanlara Yardım Etme, Sorunlu İnsanları İyileştirme, Besleme, Geliştirme.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1000" b="1" dirty="0"/>
          </a:p>
          <a:p>
            <a:pPr algn="ctr"/>
            <a:r>
              <a:rPr lang="tr-TR" sz="3200" b="1" dirty="0"/>
              <a:t>İLGİLER</a:t>
            </a:r>
            <a:endParaRPr lang="tr-TR" sz="1200" b="1" dirty="0"/>
          </a:p>
          <a:p>
            <a:pPr algn="ctr"/>
            <a:endParaRPr lang="tr-TR" sz="1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/>
              <a:t>MESLEKİ DEĞER NEDİR 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3288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tr-TR" dirty="0"/>
              <a:t>		</a:t>
            </a:r>
          </a:p>
          <a:p>
            <a:pPr algn="ctr">
              <a:buNone/>
            </a:pPr>
            <a:r>
              <a:rPr lang="tr-TR" sz="2400" b="1" dirty="0"/>
              <a:t> 		</a:t>
            </a:r>
            <a:r>
              <a:rPr lang="tr-TR" sz="4900" b="1" dirty="0"/>
              <a:t> Meslek Faaliyetlerinin Sonunda Beklenen Doyum veya meslekten beklentim ne? </a:t>
            </a:r>
          </a:p>
          <a:p>
            <a:pPr>
              <a:buNone/>
            </a:pPr>
            <a:endParaRPr lang="tr-TR" sz="4300" b="1" dirty="0"/>
          </a:p>
          <a:p>
            <a:pPr algn="ctr">
              <a:buFont typeface="Wingdings" pitchFamily="2" charset="2"/>
              <a:buChar char="v"/>
            </a:pPr>
            <a:r>
              <a:rPr lang="tr-TR" sz="4900" dirty="0"/>
              <a:t>BEN NE İÇİN ÇALIŞIYORUM? </a:t>
            </a:r>
          </a:p>
          <a:p>
            <a:pPr algn="ctr">
              <a:buFont typeface="Wingdings" pitchFamily="2" charset="2"/>
              <a:buChar char="v"/>
            </a:pPr>
            <a:r>
              <a:rPr lang="tr-TR" sz="4900" dirty="0"/>
              <a:t>MESLEĞİMDEN, HAYATTAN NE BEKLİYORUM?</a:t>
            </a:r>
            <a:endParaRPr lang="tr-TR" sz="5500" b="1" dirty="0"/>
          </a:p>
        </p:txBody>
      </p:sp>
      <p:pic>
        <p:nvPicPr>
          <p:cNvPr id="4098" name="Picture 2" descr="C:\Users\DELL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2847975" cy="2028828"/>
          </a:xfrm>
          <a:prstGeom prst="rect">
            <a:avLst/>
          </a:prstGeom>
          <a:noFill/>
        </p:spPr>
      </p:pic>
      <p:pic>
        <p:nvPicPr>
          <p:cNvPr id="4099" name="Picture 3" descr="C:\Users\DELL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286256"/>
            <a:ext cx="3444332" cy="1928826"/>
          </a:xfrm>
          <a:prstGeom prst="rect">
            <a:avLst/>
          </a:prstGeom>
          <a:noFill/>
        </p:spPr>
      </p:pic>
      <p:pic>
        <p:nvPicPr>
          <p:cNvPr id="4100" name="Picture 4" descr="C:\Users\DELL\Desktop\paylasim_sinerji_dostl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929066"/>
            <a:ext cx="2579712" cy="251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/>
              <a:t>DEĞERLER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72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tr-TR" b="1" dirty="0"/>
              <a:t>GELİR DURUMU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tr-TR" b="1" dirty="0"/>
              <a:t>BAŞARI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tr-TR" b="1" dirty="0"/>
              <a:t>TANINMA(ÜN-ŞÖHRET)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tr-TR" b="1" dirty="0"/>
              <a:t>EKİP ÇALIŞMA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tr-TR" b="1" dirty="0"/>
              <a:t>ÖZERKLİK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tr-TR" b="1" dirty="0"/>
              <a:t>YARATICILIK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tr-TR" b="1" dirty="0"/>
              <a:t>ÇALIŞMA KOŞULLARI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tr-TR" b="1" dirty="0"/>
              <a:t>GÜVENLİK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tr-TR" b="1" dirty="0"/>
              <a:t>BOŞ ZAMAN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tr-TR" b="1" dirty="0"/>
              <a:t>YETENEĞİNİ GÖSTERME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tr-TR" b="1" dirty="0"/>
              <a:t>KİŞİSEL GELİŞİM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270C25F7-5B93-48D1-9E28-263FB95B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5250"/>
            <a:ext cx="832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>
            <a:extLst>
              <a:ext uri="{FF2B5EF4-FFF2-40B4-BE49-F238E27FC236}">
                <a16:creationId xmlns:a16="http://schemas.microsoft.com/office/drawing/2014/main" id="{F790A516-67A4-4C91-B7E2-41361F85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52963"/>
            <a:ext cx="8321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>
            <a:extLst>
              <a:ext uri="{FF2B5EF4-FFF2-40B4-BE49-F238E27FC236}">
                <a16:creationId xmlns:a16="http://schemas.microsoft.com/office/drawing/2014/main" id="{0EBE65B6-74CA-4165-B957-2732A6EE59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75" y="3716338"/>
            <a:ext cx="8229600" cy="581025"/>
          </a:xfrm>
        </p:spPr>
      </p:pic>
      <p:pic>
        <p:nvPicPr>
          <p:cNvPr id="14341" name="Picture 7">
            <a:extLst>
              <a:ext uri="{FF2B5EF4-FFF2-40B4-BE49-F238E27FC236}">
                <a16:creationId xmlns:a16="http://schemas.microsoft.com/office/drawing/2014/main" id="{E3895B08-57CD-4212-B2D1-D6F31B36A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03400"/>
            <a:ext cx="8169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>
            <a:extLst>
              <a:ext uri="{FF2B5EF4-FFF2-40B4-BE49-F238E27FC236}">
                <a16:creationId xmlns:a16="http://schemas.microsoft.com/office/drawing/2014/main" id="{80727300-D6CF-472B-9E95-C5175FA44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017588"/>
            <a:ext cx="5943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Başlık">
            <a:extLst>
              <a:ext uri="{FF2B5EF4-FFF2-40B4-BE49-F238E27FC236}">
                <a16:creationId xmlns:a16="http://schemas.microsoft.com/office/drawing/2014/main" id="{1D833B06-5BA4-40BA-8078-21604112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/>
              <a:t>KİŞİLİK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1029" y="203738"/>
            <a:ext cx="7773338" cy="117260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/>
              <a:t>MESLEKLER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2000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tr-TR" b="1" dirty="0"/>
              <a:t>		</a:t>
            </a:r>
            <a:r>
              <a:rPr lang="tr-TR" sz="2400" b="1" dirty="0"/>
              <a:t>BELLİ BİR EĞİTİM İLE KAZANILAN SİSTEMLİ BİLGİ VE BECERİLERE DAYALI, İNSANLARA YARARLI MAL ÜRETMEK, HİZMET VERMEK VE KARŞILIĞINDA PARA KAZANMAK İÇİN YAPILAN, KURALLARI BELİRLENMİŞ İŞ</a:t>
            </a:r>
          </a:p>
        </p:txBody>
      </p:sp>
      <p:pic>
        <p:nvPicPr>
          <p:cNvPr id="5123" name="Picture 3" descr="C:\Users\DELL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10023"/>
            <a:ext cx="2947977" cy="2947977"/>
          </a:xfrm>
          <a:prstGeom prst="rect">
            <a:avLst/>
          </a:prstGeom>
          <a:noFill/>
        </p:spPr>
      </p:pic>
      <p:pic>
        <p:nvPicPr>
          <p:cNvPr id="8" name="Picture 3" descr="C:\Users\DELL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910023"/>
            <a:ext cx="2947977" cy="2947977"/>
          </a:xfrm>
          <a:prstGeom prst="rect">
            <a:avLst/>
          </a:prstGeom>
          <a:noFill/>
        </p:spPr>
      </p:pic>
      <p:pic>
        <p:nvPicPr>
          <p:cNvPr id="5125" name="Picture 5" descr="C:\Users\DELL\Desktop\depositphotos_71367347-stock-illustration-profession-ic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1327" y="3910023"/>
            <a:ext cx="2714644" cy="29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917" y="382848"/>
            <a:ext cx="7773338" cy="15961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/>
              <a:t>MESLEKLER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143116"/>
            <a:ext cx="8258204" cy="41862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tr-TR" b="1" dirty="0"/>
              <a:t>		Meslek Hangi Fiziksel, Psikoloji Özellik Gerektiriyor?</a:t>
            </a:r>
            <a:br>
              <a:rPr lang="tr-TR" b="1" dirty="0"/>
            </a:br>
            <a:r>
              <a:rPr lang="tr-TR" b="1" dirty="0"/>
              <a:t>	İlgileriniz, Yeteneğiniz, Meslek Özelliği İle Örtüşüyor Mu?</a:t>
            </a:r>
            <a:br>
              <a:rPr lang="tr-TR" b="1" dirty="0"/>
            </a:br>
            <a:r>
              <a:rPr lang="tr-TR" b="1" dirty="0"/>
              <a:t>	Mesleğe Yönelik Eğitim Nerelerde Ve Nasıl Veriliyor? 	Eğitim Süresi Ne Kadar; Süre Ve Olanaklardan Kimler Ne Şekilde Faydalanabiliyor?</a:t>
            </a:r>
            <a:br>
              <a:rPr lang="tr-TR" b="1" dirty="0"/>
            </a:br>
            <a:r>
              <a:rPr lang="tr-TR" b="1" dirty="0"/>
              <a:t>	Mesleki Eğitimde Hangi Dersler Veriliyor?</a:t>
            </a:r>
            <a:br>
              <a:rPr lang="tr-TR" b="1" dirty="0"/>
            </a:br>
            <a:r>
              <a:rPr lang="tr-TR" b="1" dirty="0"/>
              <a:t>	Meslekte İlerleme Olanakları Var Mıdır?</a:t>
            </a:r>
            <a:br>
              <a:rPr lang="tr-TR" b="1" dirty="0"/>
            </a:br>
            <a:r>
              <a:rPr lang="tr-TR" b="1" dirty="0"/>
              <a:t>	Mesleğin İş Ortamı Nasıldır?</a:t>
            </a:r>
            <a:br>
              <a:rPr lang="tr-TR" b="1" dirty="0"/>
            </a:br>
            <a:r>
              <a:rPr lang="tr-TR" b="1" dirty="0"/>
              <a:t>	Mesleki Eğitim Sonrası İşe İlk Girişte Ne Kadar Kazanç Elde Edilir?</a:t>
            </a:r>
            <a:br>
              <a:rPr lang="tr-TR" b="1" dirty="0"/>
            </a:br>
            <a:r>
              <a:rPr lang="tr-TR" b="1" dirty="0"/>
              <a:t>	Meslekte İş Bulma Olanakları Nasıldır? Nerede Ve Nasıl İş Bulunabilir?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DF026B2D-D1A9-4393-89FE-DC6E9DD87B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94954" y="1175539"/>
            <a:ext cx="8083997" cy="518205"/>
          </a:xfrm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1DCC563E-6DB3-48B9-8585-97CD806FE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2047689"/>
            <a:ext cx="8083550" cy="5175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A0C0065-D2DB-4405-A8EA-42CF3EB1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2821285"/>
            <a:ext cx="8083550" cy="5127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A5AB110E-98E4-42C3-A401-EA0D4BCC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7655" y="3861048"/>
            <a:ext cx="8083550" cy="5175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21DAAAFA-C7AB-420B-826E-335592F1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4821690"/>
            <a:ext cx="8083550" cy="5175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FB189859-5C51-41D6-8655-B1A205326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5643578"/>
            <a:ext cx="8083550" cy="65563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8B8384D-AEEB-40EE-B701-50CEEB78644E}"/>
              </a:ext>
            </a:extLst>
          </p:cNvPr>
          <p:cNvSpPr/>
          <p:nvPr/>
        </p:nvSpPr>
        <p:spPr>
          <a:xfrm>
            <a:off x="1571625" y="188913"/>
            <a:ext cx="55721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Öğrenciler niçin yanlış alan seçimi yapar?</a:t>
            </a:r>
          </a:p>
        </p:txBody>
      </p:sp>
    </p:spTree>
    <p:extLst>
      <p:ext uri="{BB962C8B-B14F-4D97-AF65-F5344CB8AC3E}">
        <p14:creationId xmlns:p14="http://schemas.microsoft.com/office/powerpoint/2010/main" val="3518886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8C242E-99A2-4220-9D83-A001B6F9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1" y="317220"/>
            <a:ext cx="7773338" cy="159617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</a:rPr>
              <a:t>Yanlış alan seçilirse neler olabilir?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91F11AF-096E-4DA4-9902-0B14CC994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83568" y="4221088"/>
            <a:ext cx="7760881" cy="922424"/>
          </a:xfrm>
          <a:solidFill>
            <a:schemeClr val="accent2"/>
          </a:solidFill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B8A9C202-D559-47FC-91B2-5B8E029AE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1785926"/>
            <a:ext cx="7761287" cy="7874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54EB80D6-4938-42A7-83A9-DCBEA0F5E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2928934"/>
            <a:ext cx="7761287" cy="8572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6175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42844" y="214289"/>
            <a:ext cx="8715436" cy="643160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b="1" u="sng" dirty="0">
                <a:solidFill>
                  <a:srgbClr val="FF0000"/>
                </a:solidFill>
              </a:rPr>
              <a:t>İÇERİK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/>
              <a:t>ALAN SEÇİMİ VE ALAN SEÇİMİNİN ÖNEMİ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/>
              <a:t>MESLEK SEÇİMİNİN ÖNEMİ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/>
              <a:t>ALAN SEÇERKEN NELERE DİKKAT EDİLMELİDİR ?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/>
              <a:t>YETENEKLER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/>
              <a:t>İLGİLER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/>
              <a:t>DEĞERLER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/>
              <a:t>KİŞİLİK ÖZELLİKLERİ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/>
              <a:t>MESLEKLER 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/>
              <a:t>ALAN SEÇERKEN YAPILAN HATALAR</a:t>
            </a:r>
          </a:p>
          <a:p>
            <a:pPr>
              <a:buFont typeface="Wingdings" pitchFamily="2" charset="2"/>
              <a:buChar char="v"/>
            </a:pPr>
            <a:r>
              <a:rPr lang="tr-TR" sz="2400" b="1" dirty="0"/>
              <a:t>ALANLAR VE BÖLÜMLER</a:t>
            </a:r>
          </a:p>
          <a:p>
            <a:pPr algn="ctr">
              <a:buFont typeface="Wingdings" pitchFamily="2" charset="2"/>
              <a:buChar char="v"/>
            </a:pPr>
            <a:endParaRPr lang="tr-TR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61436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tr-TR" b="1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tr-TR" sz="4800" b="1" i="1" dirty="0">
                <a:solidFill>
                  <a:srgbClr val="FF0000"/>
                </a:solidFill>
              </a:rPr>
              <a:t>ALANLAR</a:t>
            </a:r>
          </a:p>
          <a:p>
            <a:pPr algn="ctr">
              <a:buNone/>
            </a:pPr>
            <a:endParaRPr lang="tr-TR" b="1" dirty="0"/>
          </a:p>
          <a:p>
            <a:pPr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SAYISAL ALAN</a:t>
            </a:r>
          </a:p>
          <a:p>
            <a:pPr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(MATEMATİK-FEN BİLİMLER)</a:t>
            </a:r>
          </a:p>
          <a:p>
            <a:pPr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EŞİT AĞIRLIK</a:t>
            </a:r>
          </a:p>
          <a:p>
            <a:pPr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(TÜKÇE-MATEMATİK)</a:t>
            </a:r>
          </a:p>
          <a:p>
            <a:pPr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SÖZEL ALAN</a:t>
            </a:r>
          </a:p>
          <a:p>
            <a:pPr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(TÜRKÇE-SOSYAL BİLİMLER)</a:t>
            </a:r>
          </a:p>
          <a:p>
            <a:pPr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YABANCI DİL(İNGİLİZCE)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b="1" dirty="0"/>
              <a:t>SAYISAL ALAN</a:t>
            </a:r>
            <a:br>
              <a:rPr lang="tr-TR" sz="3600" b="1" dirty="0"/>
            </a:br>
            <a:r>
              <a:rPr lang="tr-TR" sz="3600" b="1" dirty="0"/>
              <a:t>(MATEMATİK-FEN BİLİMLER)</a:t>
            </a:r>
          </a:p>
        </p:txBody>
      </p:sp>
      <p:sp>
        <p:nvSpPr>
          <p:cNvPr id="5" name="4 Dikdörtgen"/>
          <p:cNvSpPr/>
          <p:nvPr/>
        </p:nvSpPr>
        <p:spPr>
          <a:xfrm>
            <a:off x="214282" y="2071678"/>
            <a:ext cx="5214974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tr-TR" b="1" dirty="0"/>
          </a:p>
          <a:p>
            <a:pPr algn="ctr"/>
            <a:r>
              <a:rPr lang="tr-TR" b="1" dirty="0"/>
              <a:t>TEMEL MATEMATİK: 2 SAAT</a:t>
            </a:r>
          </a:p>
          <a:p>
            <a:pPr algn="ctr"/>
            <a:r>
              <a:rPr lang="tr-TR" b="1" dirty="0"/>
              <a:t>SEÇMELİ MATEMATİK: 6 SAAT</a:t>
            </a:r>
          </a:p>
          <a:p>
            <a:pPr algn="ctr"/>
            <a:r>
              <a:rPr lang="tr-TR" b="1" dirty="0"/>
              <a:t>SEÇMELİ FİZİK: 4 SAAT</a:t>
            </a:r>
          </a:p>
          <a:p>
            <a:pPr algn="ctr"/>
            <a:r>
              <a:rPr lang="tr-TR" b="1" dirty="0"/>
              <a:t>SEÇMELİ KİMYA: 4 SAAT</a:t>
            </a:r>
          </a:p>
          <a:p>
            <a:pPr algn="ctr"/>
            <a:r>
              <a:rPr lang="tr-TR" b="1" dirty="0"/>
              <a:t>SEÇMELİ BİYOLOJİ: 4 SAAT</a:t>
            </a:r>
          </a:p>
          <a:p>
            <a:pPr algn="ctr"/>
            <a:r>
              <a:rPr lang="tr-TR" b="1" dirty="0"/>
              <a:t>ASTRONOMİ VE UZAY BİLİMLERİ: 1 VEYA 2 SAAT</a:t>
            </a:r>
          </a:p>
          <a:p>
            <a:pPr algn="ctr"/>
            <a:r>
              <a:rPr lang="tr-TR" b="1" dirty="0"/>
              <a:t>MATEMATİK TARİHİ VE UYGULAMALARI: 2 SAAT</a:t>
            </a:r>
          </a:p>
          <a:p>
            <a:pPr algn="ctr"/>
            <a:r>
              <a:rPr lang="tr-TR" b="1" dirty="0"/>
              <a:t>FEN BİLİMLERİ TARİHİ VE UYGULAMALARI: 3 SAAT</a:t>
            </a:r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r>
              <a:rPr lang="tr-TR" b="1" dirty="0"/>
              <a:t>NOT: Sayısal Bölümde Bu Derslerin Tamamı Yer Almamaktadır. Bu Dersler Arasından 11. Sınıfta 16 Saat 12.Sınıfta İse 18 Saat Olacak Şekilde Dersler, Okul Yönetimi Tarafından Seçilmektedir.</a:t>
            </a:r>
          </a:p>
        </p:txBody>
      </p:sp>
      <p:pic>
        <p:nvPicPr>
          <p:cNvPr id="14337" name="Picture 1" descr="C:\Users\DELL\Desktop\depositphotos_73504653-stock-illustration-science-ic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71678"/>
            <a:ext cx="321471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1000" b="1" dirty="0"/>
          </a:p>
          <a:p>
            <a:pPr algn="ctr"/>
            <a:r>
              <a:rPr lang="tr-TR" sz="3200" b="1" dirty="0"/>
              <a:t>SAYISAL PUANI</a:t>
            </a:r>
          </a:p>
          <a:p>
            <a:pPr algn="ctr"/>
            <a:endParaRPr lang="tr-TR" sz="1000" b="1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071538" y="1142984"/>
          <a:ext cx="7286676" cy="1426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1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854"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 TYT (%40)</a:t>
                      </a:r>
                    </a:p>
                    <a:p>
                      <a:pPr algn="ctr"/>
                      <a:r>
                        <a:rPr lang="tr-TR" dirty="0"/>
                        <a:t>HANGİ</a:t>
                      </a:r>
                      <a:r>
                        <a:rPr lang="tr-TR" baseline="0" dirty="0"/>
                        <a:t> TESTTE 1 NET KAÇ PUAN ?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6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TÜRKÇE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MATEMATİK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SOSYAL BİLİMLER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FEN BİLİMLERİ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85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3,4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3,4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0" y="2786058"/>
          <a:ext cx="91440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782"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(% 60)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HANGİ</a:t>
                      </a:r>
                      <a:r>
                        <a:rPr lang="tr-TR" baseline="0" dirty="0"/>
                        <a:t> TESTTE 1 NET KAÇ PUAN ?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275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MATEMATİK</a:t>
                      </a:r>
                      <a:r>
                        <a:rPr lang="tr-TR" baseline="0" dirty="0"/>
                        <a:t> TESTİ  </a:t>
                      </a:r>
                    </a:p>
                    <a:p>
                      <a:pPr algn="ctr"/>
                      <a:r>
                        <a:rPr lang="tr-TR" baseline="0" dirty="0"/>
                        <a:t>40 SORU   %30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/>
                        <a:t>FEN BİLİMLERİ TESTİ</a:t>
                      </a:r>
                    </a:p>
                    <a:p>
                      <a:pPr algn="ctr"/>
                      <a:r>
                        <a:rPr lang="tr-TR" dirty="0"/>
                        <a:t>40 SORU        %30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47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MATEMATİK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FİZİK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KİMYA 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BİYOLOJİ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447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2,8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9 Metin kutusu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SAYISAL PUANINA OBP EKLENEREK Y-SAYISAL PUANI OLUŞUR.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/>
              <a:t>TERCİH YAPABİLMENİZ İÇİN 180 PUAN VE ÜZERİ ALMANIZ GEREKMEKTEDİR.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/>
              <a:t>180 PUAN ALTINDA KALDIĞINIZ ZAMAN OBP EKLENMEZ VE Y-SAYISAL PUANI OLUŞMAZ.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/>
              <a:t>Y-SAYISAL PUANI OLMADIĞI İÇİN SAYISAL PUAN TÜRÜ İLE ALAN 4 YILLIK BÖLÜMLERİ TERCİH EDEMEZSİNİZ.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br>
              <a:rPr lang="tr-TR" sz="800" b="1" dirty="0"/>
            </a:br>
            <a:r>
              <a:rPr lang="tr-TR" b="1" dirty="0"/>
              <a:t>SAYISAL PUAN TÜRÜ </a:t>
            </a:r>
            <a:br>
              <a:rPr lang="tr-TR" b="1" dirty="0"/>
            </a:br>
            <a:r>
              <a:rPr lang="tr-TR" b="1" dirty="0"/>
              <a:t>İLE </a:t>
            </a:r>
            <a:br>
              <a:rPr lang="tr-TR" b="1" dirty="0"/>
            </a:br>
            <a:r>
              <a:rPr lang="tr-TR" b="1" dirty="0"/>
              <a:t>ALAN BÖLÜMLER</a:t>
            </a: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37262"/>
              </p:ext>
            </p:extLst>
          </p:nvPr>
        </p:nvGraphicFramePr>
        <p:xfrm>
          <a:off x="714348" y="1928802"/>
          <a:ext cx="7572428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779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Tıp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79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Beslenme ve Diyetetik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779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Bilgisayar ve Yazılım Mühendisliği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Ebelik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779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Dil ve Konuşma Terapisi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Elektrik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79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Dijital Oyun Tasarımı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Fen Bilgisi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779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Diş Hekimliği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Gıda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779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Eczacılık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Matematik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779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/>
                        <a:t>Ergoterapi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Uçak ve Uzay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779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Fizyoterapi ve Rehabilitasyon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Veteriner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779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Genetik ve </a:t>
                      </a:r>
                      <a:r>
                        <a:rPr lang="tr-TR" b="1" dirty="0" err="1"/>
                        <a:t>Biyomühendislik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Kimya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779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Hemşirelik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İnşaat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779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İç Mimarlık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Fizik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779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Kentsel Tasarım ve Peyzaj Mimarlığı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Biyoloji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b="1" dirty="0"/>
              <a:t>EŞİT AĞIRLIK</a:t>
            </a:r>
            <a:br>
              <a:rPr lang="tr-TR" sz="3600" b="1" dirty="0"/>
            </a:br>
            <a:r>
              <a:rPr lang="tr-TR" sz="3600" b="1" dirty="0"/>
              <a:t>(TÜKÇE-MATEMATİK)</a:t>
            </a:r>
          </a:p>
        </p:txBody>
      </p:sp>
      <p:sp>
        <p:nvSpPr>
          <p:cNvPr id="5" name="4 Dikdörtgen"/>
          <p:cNvSpPr/>
          <p:nvPr/>
        </p:nvSpPr>
        <p:spPr>
          <a:xfrm>
            <a:off x="214282" y="2214554"/>
            <a:ext cx="500064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tr-TR" b="1" dirty="0"/>
          </a:p>
          <a:p>
            <a:pPr algn="ctr"/>
            <a:r>
              <a:rPr lang="tr-TR" b="1" dirty="0"/>
              <a:t>SEÇMELİ TÜRK DİLİ VE EDEBİYATI: 3 /5 SAAT</a:t>
            </a:r>
          </a:p>
          <a:p>
            <a:pPr algn="ctr"/>
            <a:r>
              <a:rPr lang="tr-TR" b="1" dirty="0"/>
              <a:t>DİL VE ANLATIM: 3/5 SAAT</a:t>
            </a:r>
          </a:p>
          <a:p>
            <a:pPr algn="ctr"/>
            <a:r>
              <a:rPr lang="tr-TR" b="1" dirty="0"/>
              <a:t>SEÇMELİ TARİH: 2 VEYA 4 SAAT</a:t>
            </a:r>
          </a:p>
          <a:p>
            <a:pPr algn="ctr"/>
            <a:r>
              <a:rPr lang="tr-TR" b="1" dirty="0"/>
              <a:t>T.C. İNKILAP TARİHİ VE ATATÜRKÇÜLÜK: 2/4 SAAT</a:t>
            </a:r>
          </a:p>
          <a:p>
            <a:pPr algn="ctr"/>
            <a:r>
              <a:rPr lang="tr-TR" b="1" dirty="0"/>
              <a:t>SEÇMELİ COĞRAFYA: 2 /4 SAAT</a:t>
            </a:r>
          </a:p>
          <a:p>
            <a:pPr algn="ctr"/>
            <a:r>
              <a:rPr lang="tr-TR" b="1" dirty="0"/>
              <a:t>FELSEFE: 2 SAAT</a:t>
            </a:r>
          </a:p>
          <a:p>
            <a:pPr algn="ctr"/>
            <a:r>
              <a:rPr lang="tr-TR" b="1" dirty="0"/>
              <a:t>SOSYOLOJİ: 2 SAAT</a:t>
            </a:r>
          </a:p>
          <a:p>
            <a:endParaRPr lang="tr-TR" b="1" dirty="0"/>
          </a:p>
          <a:p>
            <a:r>
              <a:rPr lang="tr-TR" b="1" dirty="0"/>
              <a:t>NOT: Eşit Ağırlık Bölümünde Bu Derslerin Tamamı Yer Almamaktadır. Bu Dersler Arasından 11. Sınıfta 16 Saat 12.Sınıfta İse 18 Saat Olacak Şekilde Dersler, Okul Yönetimi Tarafından Seçilmektedir.</a:t>
            </a:r>
          </a:p>
          <a:p>
            <a:endParaRPr lang="tr-TR" dirty="0"/>
          </a:p>
        </p:txBody>
      </p:sp>
      <p:pic>
        <p:nvPicPr>
          <p:cNvPr id="13313" name="Picture 1" descr="C:\Users\DELL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14554"/>
            <a:ext cx="3080764" cy="1643074"/>
          </a:xfrm>
          <a:prstGeom prst="rect">
            <a:avLst/>
          </a:prstGeom>
          <a:noFill/>
        </p:spPr>
      </p:pic>
      <p:pic>
        <p:nvPicPr>
          <p:cNvPr id="13314" name="Picture 2" descr="C:\Users\DELL\Desktop\matematik_nasil_calisilir.720x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14818"/>
            <a:ext cx="3054328" cy="2036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59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1000" b="1" dirty="0"/>
          </a:p>
          <a:p>
            <a:pPr algn="ctr"/>
            <a:r>
              <a:rPr lang="tr-TR" sz="2800" b="1" dirty="0"/>
              <a:t>EŞİT AĞIRLIK PUANI</a:t>
            </a:r>
          </a:p>
          <a:p>
            <a:pPr algn="ctr"/>
            <a:endParaRPr lang="tr-TR" sz="1000" b="1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071538" y="1071546"/>
          <a:ext cx="7286676" cy="1426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1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854"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 TYT (%40)</a:t>
                      </a:r>
                    </a:p>
                    <a:p>
                      <a:pPr algn="ctr"/>
                      <a:r>
                        <a:rPr lang="tr-TR" dirty="0"/>
                        <a:t>HANGİ</a:t>
                      </a:r>
                      <a:r>
                        <a:rPr lang="tr-TR" baseline="0" dirty="0"/>
                        <a:t> TESTTE 1 NET KAÇ PUAN ?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6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TÜRKÇE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MATEMATİK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SOSYAL BİLİMLER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FEN BİLİMLERİ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85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3,4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3,4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0" y="2643182"/>
          <a:ext cx="9144004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082"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(% 60)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HANGİ</a:t>
                      </a:r>
                      <a:r>
                        <a:rPr lang="tr-TR" baseline="0" dirty="0"/>
                        <a:t> TESTTE 1 NET KAÇ PUAN ?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403">
                <a:tc gridSpan="3"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TÜRK DİLİ</a:t>
                      </a:r>
                      <a:r>
                        <a:rPr lang="tr-TR" sz="1800" baseline="0" dirty="0"/>
                        <a:t> VE EDEBİYATI-SOSYAL BİLGİLER-1 TESTİ</a:t>
                      </a:r>
                    </a:p>
                    <a:p>
                      <a:pPr algn="ctr"/>
                      <a:r>
                        <a:rPr lang="tr-TR" sz="1800" baseline="0" dirty="0"/>
                        <a:t>40 SORU                           %30 </a:t>
                      </a:r>
                      <a:endParaRPr lang="tr-T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MATEMATİK TESTİ</a:t>
                      </a:r>
                    </a:p>
                    <a:p>
                      <a:pPr algn="ctr"/>
                      <a:r>
                        <a:rPr lang="tr-TR" dirty="0"/>
                        <a:t>40 SORU        %30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082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TÜRK DİLİ EDEBİYATI</a:t>
                      </a:r>
                    </a:p>
                    <a:p>
                      <a:pPr algn="ctr"/>
                      <a:r>
                        <a:rPr lang="tr-TR" sz="1800" dirty="0"/>
                        <a:t>24</a:t>
                      </a:r>
                      <a:r>
                        <a:rPr lang="tr-TR" sz="1800" baseline="0" dirty="0"/>
                        <a:t> SORU</a:t>
                      </a:r>
                      <a:endParaRPr lang="tr-T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COĞRAFYA-1</a:t>
                      </a:r>
                    </a:p>
                    <a:p>
                      <a:pPr algn="ctr"/>
                      <a:r>
                        <a:rPr lang="tr-TR" dirty="0"/>
                        <a:t>6 SORU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TARİH-1</a:t>
                      </a:r>
                    </a:p>
                    <a:p>
                      <a:pPr algn="ctr"/>
                      <a:r>
                        <a:rPr lang="tr-TR" dirty="0"/>
                        <a:t>10 SORU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MATEMATİK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82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2,8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9 Metin kutusu"/>
          <p:cNvSpPr txBox="1"/>
          <p:nvPr/>
        </p:nvSpPr>
        <p:spPr>
          <a:xfrm>
            <a:off x="0" y="5072074"/>
            <a:ext cx="91440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EŞİT AĞIRLIK PUANINA OBP EKLENEREK Y-EA PUANI OLUŞUR.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/>
              <a:t>TERCİH YAPABİLMENİZ İÇİN 180 PUAN VE ÜZERİ ALMANIZ GEREKMEKTEDİR.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/>
              <a:t>180 PUAN ALTINDA KALDIĞINIZ ZAMAN OBP EKLENMEZ VE Y-EA PUANI OLUŞMAZ.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/>
              <a:t>Y-EA  PUANI OLMADIĞI İÇİN SAYISAL PUAN TÜRÜ İLE ALAN 4 YILLIK BÖLÜMLERİ TERCİH EDEMEZSİNİZ.  </a:t>
            </a:r>
          </a:p>
        </p:txBody>
      </p:sp>
    </p:spTree>
    <p:extLst>
      <p:ext uri="{BB962C8B-B14F-4D97-AF65-F5344CB8AC3E}">
        <p14:creationId xmlns:p14="http://schemas.microsoft.com/office/powerpoint/2010/main" val="3534644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br>
              <a:rPr lang="tr-TR" sz="800" b="1" dirty="0"/>
            </a:br>
            <a:r>
              <a:rPr lang="tr-TR" b="1" dirty="0"/>
              <a:t>EŞİT AĞIRLIK PUAN TÜRÜ </a:t>
            </a:r>
            <a:br>
              <a:rPr lang="tr-TR" b="1" dirty="0"/>
            </a:br>
            <a:r>
              <a:rPr lang="tr-TR" b="1" dirty="0"/>
              <a:t>İLE </a:t>
            </a:r>
            <a:br>
              <a:rPr lang="tr-TR" b="1" dirty="0"/>
            </a:br>
            <a:r>
              <a:rPr lang="tr-TR" b="1" dirty="0"/>
              <a:t>ALAN BÖLÜMLER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642910" y="2143116"/>
          <a:ext cx="7858180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Hukuk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/>
                        <a:t>Rehberlik ve Psikolojik Danışmanlık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/>
                        <a:t>Çocuk Gelişimi 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/>
                        <a:t>Sınıf Öğretmenliği 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/>
                        <a:t>Sosyal Hizmet 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/>
                        <a:t>Grafik Tasarım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Ekonometri</a:t>
                      </a:r>
                      <a:r>
                        <a:rPr lang="tr-TR" b="1" baseline="0" dirty="0"/>
                        <a:t> 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/>
                        <a:t>Siyaset Bilimi ve Kamu Yönetimi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Felsefe</a:t>
                      </a:r>
                      <a:r>
                        <a:rPr lang="tr-TR" b="1" baseline="0" dirty="0"/>
                        <a:t> 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/>
                        <a:t>İç Mimarlık ve Çevre Tasarımı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Sosyoloji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/>
                        <a:t>Bankacılık 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Maliye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/>
                        <a:t>İktisadi ve İdari Bilimler Programları 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Sağlı</a:t>
                      </a:r>
                      <a:r>
                        <a:rPr lang="tr-TR" b="1" baseline="0" dirty="0"/>
                        <a:t>k Y</a:t>
                      </a:r>
                      <a:r>
                        <a:rPr lang="tr-TR" b="1" dirty="0"/>
                        <a:t>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İşletme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Yönetim Bilişim</a:t>
                      </a:r>
                      <a:r>
                        <a:rPr lang="tr-TR" b="1" baseline="0" dirty="0"/>
                        <a:t> Sistemleri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/>
                        <a:t>Kamu Yönetimi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Sigortacılık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/>
                        <a:t>Uluslararası İlişkiler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/>
                        <a:t>Moda Tasarımı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Çalışma Ekonomisi ve Endüstri İlişkileri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68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b="1" dirty="0"/>
              <a:t>SÖZEL ALAN</a:t>
            </a:r>
            <a:br>
              <a:rPr lang="tr-TR" sz="3600" b="1" dirty="0"/>
            </a:br>
            <a:r>
              <a:rPr lang="tr-TR" sz="3600" b="1" dirty="0"/>
              <a:t>(TÜRKÇE-SOSYAL BİLİMLER)</a:t>
            </a:r>
          </a:p>
        </p:txBody>
      </p:sp>
      <p:sp>
        <p:nvSpPr>
          <p:cNvPr id="5" name="4 Dikdörtgen"/>
          <p:cNvSpPr/>
          <p:nvPr/>
        </p:nvSpPr>
        <p:spPr>
          <a:xfrm>
            <a:off x="142844" y="2143116"/>
            <a:ext cx="535785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tr-TR" b="1" dirty="0"/>
          </a:p>
          <a:p>
            <a:pPr algn="ctr"/>
            <a:r>
              <a:rPr lang="tr-TR" b="1" dirty="0"/>
              <a:t>SEÇMELİ TÜRK DİLİ VE EDEBİYATI: 3 /5 SAAT</a:t>
            </a:r>
          </a:p>
          <a:p>
            <a:pPr algn="ctr"/>
            <a:r>
              <a:rPr lang="tr-TR" b="1" dirty="0"/>
              <a:t>DİL VE ANLATIM: 3 /5 SAAT</a:t>
            </a:r>
          </a:p>
          <a:p>
            <a:pPr algn="ctr"/>
            <a:r>
              <a:rPr lang="tr-TR" b="1" dirty="0"/>
              <a:t>SEÇMELİ TARİH: 2 /4 SAAT</a:t>
            </a:r>
          </a:p>
          <a:p>
            <a:pPr algn="ctr"/>
            <a:r>
              <a:rPr lang="tr-TR" b="1" dirty="0"/>
              <a:t>T.C. İNKILAP TARİHİ VE ATATÜRKÇÜLÜK: 2 /4 SAAT</a:t>
            </a:r>
          </a:p>
          <a:p>
            <a:pPr algn="ctr"/>
            <a:r>
              <a:rPr lang="tr-TR" b="1" dirty="0"/>
              <a:t>SEÇMELİ COĞRAFYA: 2 /4 SAAT</a:t>
            </a:r>
          </a:p>
          <a:p>
            <a:pPr algn="ctr"/>
            <a:r>
              <a:rPr lang="tr-TR" b="1" dirty="0"/>
              <a:t>FELSEFE: 2 SAAT</a:t>
            </a:r>
          </a:p>
          <a:p>
            <a:pPr algn="ctr"/>
            <a:r>
              <a:rPr lang="tr-TR" b="1" dirty="0"/>
              <a:t>SOSYOLOJİ: 2 SAAT</a:t>
            </a:r>
          </a:p>
          <a:p>
            <a:endParaRPr lang="tr-TR" dirty="0"/>
          </a:p>
          <a:p>
            <a:endParaRPr lang="tr-TR" dirty="0"/>
          </a:p>
          <a:p>
            <a:r>
              <a:rPr lang="tr-TR" b="1" dirty="0"/>
              <a:t>NOT:</a:t>
            </a:r>
            <a:r>
              <a:rPr lang="tr-TR" dirty="0"/>
              <a:t> </a:t>
            </a:r>
            <a:r>
              <a:rPr lang="tr-TR" b="1" dirty="0"/>
              <a:t>Sözel Bölümünde Bu Derslerin Tamamı Yer Almamaktadır. Bu Dersler Arasından 11. Sınıfta 16 Saat 12.Sınıfta İse 18 Saat Olacak Şekilde Dersler, Okul Yönetimi Tarafından Seçilmektedir.</a:t>
            </a:r>
          </a:p>
          <a:p>
            <a:br>
              <a:rPr lang="tr-TR" dirty="0"/>
            </a:br>
            <a:r>
              <a:rPr lang="tr-TR" dirty="0"/>
              <a:t> </a:t>
            </a:r>
          </a:p>
        </p:txBody>
      </p:sp>
      <p:pic>
        <p:nvPicPr>
          <p:cNvPr id="15361" name="Picture 1" descr="C:\Users\DELL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000240"/>
            <a:ext cx="2357454" cy="1469258"/>
          </a:xfrm>
          <a:prstGeom prst="rect">
            <a:avLst/>
          </a:prstGeom>
          <a:noFill/>
        </p:spPr>
      </p:pic>
      <p:pic>
        <p:nvPicPr>
          <p:cNvPr id="15362" name="Picture 2" descr="C:\Users\DELL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00438"/>
            <a:ext cx="2952750" cy="1552575"/>
          </a:xfrm>
          <a:prstGeom prst="rect">
            <a:avLst/>
          </a:prstGeom>
          <a:noFill/>
        </p:spPr>
      </p:pic>
      <p:pic>
        <p:nvPicPr>
          <p:cNvPr id="15363" name="Picture 3" descr="C:\Users\DELL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000636"/>
            <a:ext cx="2500330" cy="1616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0" y="0"/>
            <a:ext cx="9144000" cy="815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1000" b="1" dirty="0"/>
          </a:p>
          <a:p>
            <a:pPr algn="ctr"/>
            <a:r>
              <a:rPr lang="tr-TR" sz="2800" b="1" dirty="0"/>
              <a:t>SÖZEL PUANI</a:t>
            </a:r>
          </a:p>
          <a:p>
            <a:pPr algn="ctr"/>
            <a:endParaRPr lang="tr-TR" sz="900" b="1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000100" y="1000108"/>
          <a:ext cx="7286676" cy="1426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1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854"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 TYT (%40)</a:t>
                      </a:r>
                    </a:p>
                    <a:p>
                      <a:pPr algn="ctr"/>
                      <a:r>
                        <a:rPr lang="tr-TR" dirty="0"/>
                        <a:t>HANGİ</a:t>
                      </a:r>
                      <a:r>
                        <a:rPr lang="tr-TR" baseline="0" dirty="0"/>
                        <a:t> TESTTE 1 NET KAÇ PUAN ?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6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TÜRKÇE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MATEMATİK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SOSYAL BİLİMLER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FEN BİLİMLERİ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85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3,4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3,4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-1" y="2571744"/>
          <a:ext cx="9144001" cy="2507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6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9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942"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(% 60)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HANGİ</a:t>
                      </a:r>
                      <a:r>
                        <a:rPr lang="tr-TR" baseline="0" dirty="0"/>
                        <a:t> TESTTE 1 NET KAÇ PUAN ?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4">
                <a:tc gridSpan="4"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SOSYAL BİLİMLER-2 TESTİ</a:t>
                      </a:r>
                    </a:p>
                    <a:p>
                      <a:pPr algn="ctr"/>
                      <a:r>
                        <a:rPr lang="tr-TR" sz="1600" dirty="0"/>
                        <a:t>40 SORU        %30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TÜRK DİLİ</a:t>
                      </a:r>
                      <a:r>
                        <a:rPr lang="tr-TR" sz="1600" baseline="0" dirty="0"/>
                        <a:t> VE EDEBİYATI-SOSYAL BİLGİLER-1 TESTİ</a:t>
                      </a:r>
                    </a:p>
                    <a:p>
                      <a:pPr algn="ctr"/>
                      <a:r>
                        <a:rPr lang="tr-TR" sz="1600" baseline="0" dirty="0"/>
                        <a:t>40 SORU                           %30 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489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COĞRAFYA-2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TARİH-2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FELSEFE GRUBU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D.K.A.B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TÜRK</a:t>
                      </a:r>
                      <a:r>
                        <a:rPr lang="tr-TR" sz="1600" baseline="0" dirty="0"/>
                        <a:t> DİLİ VE EDEBİYATI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COĞRAFYA-1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TARİH-1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2,8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2,8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9 Metin kutusu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SÖZEL PUANINA OBP EKLENEREK Y-SÖZEL PUANI OLUŞUR.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/>
              <a:t>TERCİH YAPABİLMENİZ İÇİN 180 PUAN VE ÜZERİ ALMANIZ GEREKMEKTEDİR.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/>
              <a:t>180 PUAN ALTINDA KALDIĞINIZ ZAMAN OBP EKLENMEZ VE Y-SÖZEL PUANI OLUŞMAZ.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/>
              <a:t>Y-SÖZEL PUANI OLMADIĞI İÇİN SÖZEL PUAN TÜRÜ İLE ALAN 4 YILLIK BÖLÜMLERİ TERCİH EDEMEZSİNİZ.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br>
              <a:rPr lang="tr-TR" sz="800" b="1" dirty="0"/>
            </a:br>
            <a:r>
              <a:rPr lang="tr-TR" b="1" dirty="0"/>
              <a:t>SÖZEL PUAN TÜRÜ </a:t>
            </a:r>
            <a:br>
              <a:rPr lang="tr-TR" b="1" dirty="0"/>
            </a:br>
            <a:r>
              <a:rPr lang="tr-TR" b="1" dirty="0"/>
              <a:t>İLE </a:t>
            </a:r>
            <a:br>
              <a:rPr lang="tr-TR" b="1" dirty="0"/>
            </a:br>
            <a:r>
              <a:rPr lang="tr-TR" b="1" dirty="0"/>
              <a:t>ALAN BÖLÜMLER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642910" y="2071678"/>
          <a:ext cx="7715304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7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Animasyon ve Oyun Tasarımı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Çizgi Film ve Animasyon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Halkla İlişkiler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Tarih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İlahiyat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Türk Dili ve Edebiyatı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Okul Öncesi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Yeni Medya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Özel Eğitim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Sanat Tarihi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Radyo, Televizyon ve Sinema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Hititoloji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Rekreasyon Yönetimi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Coğrafya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Sinema ve Televizyon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Radyo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Sosyal Bilgiler Öğretmenliği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Türk Halkbilimi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Türkçe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Reklamcılık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Tarih Öğretmenliği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13462" y="194312"/>
            <a:ext cx="7773338" cy="10971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/>
              <a:t>ALAN SEÇİMİ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635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b="1" dirty="0"/>
              <a:t>		</a:t>
            </a:r>
          </a:p>
          <a:p>
            <a:pPr>
              <a:buNone/>
            </a:pPr>
            <a:endParaRPr lang="tr-TR" b="1" dirty="0"/>
          </a:p>
          <a:p>
            <a:pPr algn="just" eaLnBrk="1" hangingPunct="1"/>
            <a:r>
              <a:rPr lang="tr-TR" altLang="tr-TR" dirty="0">
                <a:solidFill>
                  <a:srgbClr val="FF0000"/>
                </a:solidFill>
              </a:rPr>
              <a:t>Alan Nedir: </a:t>
            </a:r>
            <a:r>
              <a:rPr lang="tr-TR" altLang="tr-TR" dirty="0"/>
              <a:t>Lise öğrenimi gören öğrencilerin ileride çalışmak istedikleri mesleklere ön hazırlıkları olması için seçtikleri </a:t>
            </a:r>
            <a:r>
              <a:rPr lang="tr-TR" altLang="tr-TR" u="sng" dirty="0"/>
              <a:t>ders grubudur</a:t>
            </a:r>
            <a:r>
              <a:rPr lang="tr-TR" altLang="tr-TR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dirty="0"/>
              <a:t> </a:t>
            </a:r>
          </a:p>
          <a:p>
            <a:pPr eaLnBrk="1" hangingPunct="1"/>
            <a:r>
              <a:rPr lang="tr-TR" altLang="tr-TR" dirty="0"/>
              <a:t>Genel liselerde öğrenim gören öğrenciler ders seçimi yaparak belli grupta derslerin öğrenimini görerek, seçmek istedikleri meslekler için akademik bir alt yapı kazanırlar. </a:t>
            </a:r>
          </a:p>
          <a:p>
            <a:pPr eaLnBrk="1" hangingPunct="1"/>
            <a:endParaRPr lang="tr-TR" altLang="tr-TR" dirty="0"/>
          </a:p>
          <a:p>
            <a:r>
              <a:rPr lang="tr-TR" altLang="tr-TR" dirty="0"/>
              <a:t>Her türlü lise  ve alan mezunu aday üniversitelerde istediği programı (sınav başarısına bağlı olarak) kazanabilmektedir. </a:t>
            </a:r>
          </a:p>
          <a:p>
            <a:pPr eaLnBrk="1" hangingPunct="1"/>
            <a:endParaRPr lang="tr-TR" altLang="tr-TR" dirty="0"/>
          </a:p>
          <a:p>
            <a:pPr>
              <a:buNone/>
            </a:pPr>
            <a:r>
              <a:rPr lang="tr-TR" b="1" dirty="0"/>
              <a:t>		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85720" y="2000240"/>
            <a:ext cx="8229600" cy="15827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b="1" dirty="0"/>
              <a:t>YABANCI DİL</a:t>
            </a:r>
          </a:p>
        </p:txBody>
      </p:sp>
      <p:sp>
        <p:nvSpPr>
          <p:cNvPr id="5" name="4 Dikdörtgen"/>
          <p:cNvSpPr/>
          <p:nvPr/>
        </p:nvSpPr>
        <p:spPr>
          <a:xfrm>
            <a:off x="357158" y="3786190"/>
            <a:ext cx="807249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dirty="0"/>
              <a:t> </a:t>
            </a:r>
          </a:p>
          <a:p>
            <a:pPr algn="ctr"/>
            <a:r>
              <a:rPr lang="tr-TR" b="1" dirty="0"/>
              <a:t>YABANCI DİL-İNGİLİZCE(1) :  8/10 SAAT</a:t>
            </a:r>
          </a:p>
          <a:p>
            <a:pPr algn="ctr"/>
            <a:r>
              <a:rPr lang="tr-TR" b="1" dirty="0"/>
              <a:t>YABANCI DİL-ALMANCA(2) :  4/6  SAAT</a:t>
            </a:r>
          </a:p>
          <a:p>
            <a:pPr algn="ctr"/>
            <a:r>
              <a:rPr lang="tr-TR" b="1" dirty="0"/>
              <a:t>YABANCI DİL EDEBİYATLARI:  1/2  SAAT </a:t>
            </a:r>
          </a:p>
          <a:p>
            <a:pPr algn="ctr"/>
            <a:r>
              <a:rPr lang="tr-TR" b="1" dirty="0"/>
              <a:t>FRANSIZCA : 2 SAAT</a:t>
            </a:r>
          </a:p>
          <a:p>
            <a:endParaRPr lang="tr-TR" dirty="0"/>
          </a:p>
          <a:p>
            <a:r>
              <a:rPr lang="tr-TR" b="1" dirty="0"/>
              <a:t>NOT: Yabancı Dil Bölümünde Bu Derslerin Tamamı Yer Almamaktadır. Bu Dersler Arasından 11. Sınıfta 16 Saat 12.Sınıfta İse 18 Saat Olacak Şekilde Dersler, Okul Yönetimi Tarafından Seçilmektedir.</a:t>
            </a:r>
          </a:p>
          <a:p>
            <a:endParaRPr lang="tr-TR" dirty="0"/>
          </a:p>
        </p:txBody>
      </p:sp>
      <p:pic>
        <p:nvPicPr>
          <p:cNvPr id="12290" name="Picture 2" descr="C:\Users\DELL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0" y="0"/>
            <a:ext cx="9144000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sz="1000" b="1" dirty="0"/>
          </a:p>
          <a:p>
            <a:pPr algn="ctr"/>
            <a:r>
              <a:rPr lang="tr-TR" sz="5400" b="1" dirty="0"/>
              <a:t>DİL PUANI</a:t>
            </a:r>
            <a:endParaRPr lang="tr-TR" sz="1000" b="1" dirty="0"/>
          </a:p>
          <a:p>
            <a:pPr algn="ctr"/>
            <a:endParaRPr lang="tr-TR" sz="1000" b="1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142976" y="1571612"/>
          <a:ext cx="7286676" cy="1426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1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854"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 TYT (%40)</a:t>
                      </a:r>
                    </a:p>
                    <a:p>
                      <a:pPr algn="ctr"/>
                      <a:r>
                        <a:rPr lang="tr-TR" dirty="0"/>
                        <a:t>HANGİ</a:t>
                      </a:r>
                      <a:r>
                        <a:rPr lang="tr-TR" baseline="0" dirty="0"/>
                        <a:t> TESTTE 1 NET KAÇ PUAN ?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6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TÜRKÇE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MATEMATİK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SOSYAL BİLİMLER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FEN BİLİMLERİ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85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3,3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3,4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3,4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071538" y="3143248"/>
          <a:ext cx="7286676" cy="1426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85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(% 60)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HANGİ</a:t>
                      </a:r>
                      <a:r>
                        <a:rPr lang="tr-TR" baseline="0" dirty="0"/>
                        <a:t> TESTTE 1 NET KAÇ PUAN ?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6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YABANCI DİL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85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9 Metin kutusu"/>
          <p:cNvSpPr txBox="1"/>
          <p:nvPr/>
        </p:nvSpPr>
        <p:spPr>
          <a:xfrm>
            <a:off x="0" y="4857760"/>
            <a:ext cx="91440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DİL PUANINA OBP EKLENEREK Y-DİL PUANI OLUŞUR.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/>
              <a:t>TERCİH YAPABİLMENİZ İÇİN 180 PUAN VE ÜZERİ ALMANIZ GEREKMEKTEDİR.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/>
              <a:t>180 PUAN ALTINDA KALDIĞINIZ ZAMAN OBP EKLENMEZ VE Y-DİL PUANI OLUŞMAZ.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/>
              <a:t>Y-DİL PUANI OLMADIĞI İÇİN DİL PUAN TÜRÜ İLE ALAN 4 YILLIK BÖLÜMLERİ TERCİH EDEMEZSİNİZ.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/>
              <a:t>YABANCI DİL PUAN TÜRÜ </a:t>
            </a:r>
            <a:br>
              <a:rPr lang="tr-TR" b="1" dirty="0"/>
            </a:br>
            <a:r>
              <a:rPr lang="tr-TR" b="1" dirty="0"/>
              <a:t>İLE </a:t>
            </a:r>
            <a:br>
              <a:rPr lang="tr-TR" b="1" dirty="0"/>
            </a:br>
            <a:r>
              <a:rPr lang="tr-TR" b="1" dirty="0"/>
              <a:t>ALAN BÖLÜMLER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13842"/>
              </p:ext>
            </p:extLst>
          </p:nvPr>
        </p:nvGraphicFramePr>
        <p:xfrm>
          <a:off x="857224" y="2000240"/>
          <a:ext cx="7358114" cy="392909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0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984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Alman Dili Ve Edebiyatı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Fars Dili Ve Edebiyatı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84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Almanca Öğretmenliği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Fransız Dili Ve Edebiyatı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221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İngilizce Öğretmenliği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Fransızca Öğretmenliği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84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Arap Dili Ve Edebiyatı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Gürcü Dili Ve Edebiyatı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984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Arapça Öğretmenliği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Hindoloji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984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Çeviri bilim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/>
                        <a:t>Hungaroloji</a:t>
                      </a:r>
                      <a:endParaRPr lang="tr-T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984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Çin Dili Ve Edebiyatı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İbrani Dili Ve Edebiyatı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984"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/>
                        <a:t>Mütercim-tercümanlık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İngiliz Dil Bilimi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984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Dil</a:t>
                      </a:r>
                      <a:r>
                        <a:rPr lang="tr-TR" b="1" baseline="0" dirty="0"/>
                        <a:t> Bilim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İngiliz Dili Ve Edebiyatı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68340D-8A6F-4CEB-BE2C-2FA6D0A8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8219"/>
            <a:ext cx="8229600" cy="5950506"/>
          </a:xfrm>
        </p:spPr>
        <p:txBody>
          <a:bodyPr>
            <a:normAutofit fontScale="4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sz="4000" b="1" dirty="0">
                <a:solidFill>
                  <a:schemeClr val="accent6">
                    <a:lumMod val="50000"/>
                  </a:schemeClr>
                </a:solidFill>
                <a:latin typeface="Bodoni MT Black" panose="02070A03080606020203" pitchFamily="18" charset="0"/>
              </a:rPr>
              <a:t>Ne Yapmalıyız?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4400" b="1" dirty="0"/>
              <a:t>Aile ile BİRLİKTE KARAR VERMEK: </a:t>
            </a:r>
            <a:r>
              <a:rPr lang="tr-TR" altLang="tr-TR" sz="4400" dirty="0"/>
              <a:t>Alan ve meslek seçiminde kuşkusuz çevreden fikir alınabilir. Ancak, danışacağınız insanlar konularında uzmanlaşmış olmalıdır.VE AİLE-ÖĞRENCİ-ÖĞRETMEN İŞBİRLİĞİNDE KARAR VERİLMELİDİR.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4400" dirty="0"/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4400" b="1" dirty="0"/>
              <a:t>Yakın çevrenin etkisinden kurtulmak</a:t>
            </a:r>
            <a:r>
              <a:rPr lang="tr-TR" altLang="tr-TR" sz="4400" dirty="0"/>
              <a:t>: Yakın </a:t>
            </a:r>
            <a:r>
              <a:rPr lang="tr-TR" altLang="tr-TR" sz="4400" dirty="0" err="1"/>
              <a:t>çevrenİN</a:t>
            </a:r>
            <a:r>
              <a:rPr lang="tr-TR" altLang="tr-TR" sz="4400" dirty="0"/>
              <a:t> etkisiyle </a:t>
            </a:r>
            <a:r>
              <a:rPr lang="tr-TR" altLang="tr-TR" sz="4400" dirty="0" err="1"/>
              <a:t>seçimlerinDE</a:t>
            </a:r>
            <a:r>
              <a:rPr lang="tr-TR" altLang="tr-TR" sz="4400" dirty="0"/>
              <a:t> kararsızlık </a:t>
            </a:r>
            <a:r>
              <a:rPr lang="tr-TR" altLang="tr-TR" sz="4400" dirty="0" err="1"/>
              <a:t>yaşamaSI</a:t>
            </a:r>
            <a:r>
              <a:rPr lang="tr-TR" altLang="tr-TR" sz="4400" dirty="0"/>
              <a:t> ve başkaları istiyor diye tercihleri </a:t>
            </a:r>
            <a:r>
              <a:rPr lang="tr-TR" altLang="tr-TR" sz="4400" dirty="0" err="1"/>
              <a:t>değiştirmeSİ</a:t>
            </a:r>
            <a:r>
              <a:rPr lang="tr-TR" altLang="tr-TR" sz="4400" dirty="0"/>
              <a:t> ÖĞRENCİYİ geri dönüşü zor veya olanaksız durumlara götürebilir. Bu durum istemediği bir alanda öğrenim </a:t>
            </a:r>
            <a:r>
              <a:rPr lang="tr-TR" altLang="tr-TR" sz="4400" dirty="0" err="1"/>
              <a:t>görmeSiNe</a:t>
            </a:r>
            <a:r>
              <a:rPr lang="tr-TR" altLang="tr-TR" sz="4400" dirty="0"/>
              <a:t> neden olabilir.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tr-TR" altLang="tr-TR" sz="4400" dirty="0"/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tr-TR" altLang="tr-TR" sz="4400" b="1" dirty="0"/>
              <a:t>Toplumsal yargıların üstünde düşünebilmek</a:t>
            </a:r>
            <a:r>
              <a:rPr lang="tr-TR" altLang="tr-TR" sz="4400" dirty="0"/>
              <a:t>: İlgi ve yetenekleriniz doğrultusunda olmayan VE </a:t>
            </a:r>
            <a:r>
              <a:rPr lang="tr-TR" altLang="tr-TR" sz="4400" dirty="0" err="1"/>
              <a:t>saDECE</a:t>
            </a:r>
            <a:r>
              <a:rPr lang="tr-TR" altLang="tr-TR" sz="4400" dirty="0"/>
              <a:t> toplum tarafından üstte tutulan meslekleri tercih </a:t>
            </a:r>
            <a:r>
              <a:rPr lang="tr-TR" altLang="tr-TR" sz="4400" dirty="0" err="1"/>
              <a:t>etmeSİ</a:t>
            </a:r>
            <a:r>
              <a:rPr lang="tr-TR" altLang="tr-TR" sz="4400" dirty="0"/>
              <a:t> sağlıklı bir seçim olmayacaktır</a:t>
            </a:r>
            <a:endParaRPr lang="tr-TR" sz="4400" b="1" dirty="0">
              <a:solidFill>
                <a:schemeClr val="accent6">
                  <a:lumMod val="50000"/>
                </a:schemeClr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4205" y="2217194"/>
            <a:ext cx="7115196" cy="22256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/>
              <a:t>DİNLEDİĞİNİZ İÇİN </a:t>
            </a:r>
            <a:br>
              <a:rPr lang="tr-TR" b="1" dirty="0"/>
            </a:br>
            <a:r>
              <a:rPr lang="tr-TR" b="1" dirty="0"/>
              <a:t>TEŞEKKÜR EDERİM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/>
              <a:t>ALAN SEÇİMİNİN ÖNEMİ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229741"/>
            <a:ext cx="9144000" cy="3582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/>
              <a:t>ALAN SEÇİMİ</a:t>
            </a:r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r>
              <a:rPr lang="tr-TR" dirty="0"/>
              <a:t>ÜNİVERSİTEDE  OKUYACAĞINIZ  BÖLÜM SEÇİMİ</a:t>
            </a:r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r>
              <a:rPr lang="tr-TR" dirty="0"/>
              <a:t>MESLEK SEÇİMİ  </a:t>
            </a:r>
          </a:p>
        </p:txBody>
      </p:sp>
      <p:sp>
        <p:nvSpPr>
          <p:cNvPr id="4" name="3 Aşağı Ok"/>
          <p:cNvSpPr/>
          <p:nvPr/>
        </p:nvSpPr>
        <p:spPr>
          <a:xfrm>
            <a:off x="4179091" y="1845366"/>
            <a:ext cx="78581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şağı Ok"/>
          <p:cNvSpPr/>
          <p:nvPr/>
        </p:nvSpPr>
        <p:spPr>
          <a:xfrm>
            <a:off x="4179091" y="3262265"/>
            <a:ext cx="78581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35719" y="4841087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BU SİSTEMDE ÖĞRENCİ  ALANI DIŞINDAKİ  </a:t>
            </a:r>
          </a:p>
          <a:p>
            <a:pPr algn="ctr"/>
            <a:r>
              <a:rPr lang="tr-TR" b="1" dirty="0"/>
              <a:t>ÜNİVERSİTE BÖLÜMÜNÜ PUANI KIRILMADAN TERCİH EDEBİLİR.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35719" y="5728707"/>
            <a:ext cx="9144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DERSLERDEN ALDIĞINIZ NOTLAR ORTAÖĞRETİM BAŞARI PUANINI ETKİLEMEKTEDİR.</a:t>
            </a:r>
          </a:p>
          <a:p>
            <a:pPr algn="ctr"/>
            <a:r>
              <a:rPr lang="tr-TR" sz="1600" b="1" dirty="0"/>
              <a:t>ORTAÖĞRETİM BAŞARI PUANI SINAV PUANINIZA EKLENEREK YERLEŞTİRME PUANINIZ OLUŞMAKTADIR.</a:t>
            </a:r>
          </a:p>
          <a:p>
            <a:pPr algn="ctr"/>
            <a:endParaRPr lang="tr-TR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D4BBC40D-2FEE-48D8-BC39-648705CAE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037" y="2017336"/>
            <a:ext cx="7273925" cy="325902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MESLEK SEÇMEK NEDEN ÖNEMLİ?</a:t>
            </a:r>
            <a:br>
              <a:rPr lang="tr-TR" alt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altLang="tr-TR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4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ÇÜNKÜ;</a:t>
            </a:r>
            <a:br>
              <a:rPr lang="tr-TR" altLang="tr-TR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altLang="tr-TR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SEÇMEK</a:t>
            </a:r>
            <a:br>
              <a:rPr lang="tr-TR" altLang="tr-TR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altLang="tr-TR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49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Hayat Biçimini Seçmektir  !!!!</a:t>
            </a:r>
            <a:br>
              <a:rPr lang="tr-TR" altLang="tr-TR" sz="6600" b="1" dirty="0">
                <a:solidFill>
                  <a:schemeClr val="accent6"/>
                </a:solidFill>
                <a:latin typeface="Monotype Corsiva" panose="03010101010201010101" pitchFamily="66" charset="0"/>
              </a:rPr>
            </a:br>
            <a:endParaRPr lang="tr-TR" altLang="tr-TR" sz="6600" b="1" dirty="0">
              <a:solidFill>
                <a:schemeClr val="accent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4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90780200-0712-429F-97C0-825EB515C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44" y="526232"/>
            <a:ext cx="81010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tr-TR" altLang="tr-TR" sz="3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Çünkü meslek seçimiyle;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2E9859D0-E3C7-45F4-BE93-9828E41F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85" y="1564697"/>
            <a:ext cx="8677275" cy="48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</a:t>
            </a:r>
            <a:r>
              <a:rPr lang="tr-TR" altLang="tr-TR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Hayatımızı nasıl bir ortamda sürdüreceğimizi,</a:t>
            </a:r>
          </a:p>
          <a:p>
            <a:pPr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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Hayat boyu birlikte iş yapacağımız arkadaş çevremizi,</a:t>
            </a:r>
          </a:p>
          <a:p>
            <a:pPr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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Çalışırken zevkle iş yapıp yapamayacağımızı,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 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İş bulma zorluk veya kolaylığını,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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Ailemizin nasıl bir ortamda yaşayacağını,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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Tatil sürelerimizi,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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Genel yaşam biçimimizi,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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Toplumda hangi konumda olacağımızı, belirleriz.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tr-TR" altLang="tr-T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6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Dikdörtgen">
            <a:extLst>
              <a:ext uri="{FF2B5EF4-FFF2-40B4-BE49-F238E27FC236}">
                <a16:creationId xmlns:a16="http://schemas.microsoft.com/office/drawing/2014/main" id="{D95C01E6-3E48-44C6-BBF7-A2458C34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550" y="487363"/>
            <a:ext cx="7072312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“1 SAAT MUTLU OLMAK İSTİYORSAN, GİT UYU,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 GÜN MUTLU OLMAK İSTİYORSAN, SAHİLE GİT BALIK TUT,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 AY MUTLU OLMAK İSTİYORSAN, TATİLE ÇIK,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 YIL MUTLU OLMAK İSTİYORSAN, EVLEN,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ÖMÜR BOYU MUTLU OLMAK İSTİYORSAN, SEVDİĞİN BİR İŞTE ÇALIŞ,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‘SEVDİĞİNİZ BİR İŞİ-MESLEĞİ SEÇİN VE BÖYLELİKLE HAYATINIZDA BİR GÜN BİLE ÇALIŞMAK ZORUNDA KALMAMIŞ OLURSUNUZ.’</a:t>
            </a:r>
            <a:endParaRPr lang="tr-TR" alt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       KONFÜÇYÜS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8841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b="1" dirty="0"/>
              <a:t>ALAN SEÇERKEN NELERE </a:t>
            </a:r>
            <a:br>
              <a:rPr lang="tr-TR" sz="3600" b="1" dirty="0"/>
            </a:br>
            <a:r>
              <a:rPr lang="tr-TR" sz="3600" b="1" dirty="0"/>
              <a:t>DİKKAT EDİLMELİDİR ?</a:t>
            </a:r>
            <a:endParaRPr lang="tr-TR" b="1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974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tr-TR" dirty="0"/>
              <a:t>YETENEKLER</a:t>
            </a:r>
          </a:p>
          <a:p>
            <a:pPr algn="ctr">
              <a:buFont typeface="Wingdings" pitchFamily="2" charset="2"/>
              <a:buChar char="v"/>
            </a:pPr>
            <a:endParaRPr lang="tr-TR" dirty="0"/>
          </a:p>
          <a:p>
            <a:pPr algn="ctr">
              <a:buFont typeface="Wingdings" pitchFamily="2" charset="2"/>
              <a:buChar char="v"/>
            </a:pPr>
            <a:r>
              <a:rPr lang="tr-TR" dirty="0"/>
              <a:t>İLGİLER</a:t>
            </a:r>
          </a:p>
          <a:p>
            <a:pPr algn="ctr">
              <a:buNone/>
            </a:pPr>
            <a:endParaRPr lang="tr-TR" dirty="0"/>
          </a:p>
          <a:p>
            <a:pPr algn="ctr">
              <a:buFont typeface="Wingdings" pitchFamily="2" charset="2"/>
              <a:buChar char="v"/>
            </a:pPr>
            <a:r>
              <a:rPr lang="tr-TR" dirty="0"/>
              <a:t>DEĞERLER</a:t>
            </a:r>
          </a:p>
          <a:p>
            <a:pPr algn="ctr">
              <a:buFont typeface="Wingdings" pitchFamily="2" charset="2"/>
              <a:buChar char="v"/>
            </a:pPr>
            <a:endParaRPr lang="tr-TR" dirty="0"/>
          </a:p>
          <a:p>
            <a:pPr algn="ctr">
              <a:buFont typeface="Wingdings" pitchFamily="2" charset="2"/>
              <a:buChar char="v"/>
            </a:pPr>
            <a:r>
              <a:rPr lang="tr-TR" dirty="0"/>
              <a:t>KİŞİLİK ÖZELLİKLERİMİZ</a:t>
            </a:r>
          </a:p>
          <a:p>
            <a:pPr algn="ctr">
              <a:buNone/>
            </a:pPr>
            <a:endParaRPr lang="tr-TR" dirty="0"/>
          </a:p>
          <a:p>
            <a:pPr algn="ctr">
              <a:buFont typeface="Wingdings" pitchFamily="2" charset="2"/>
              <a:buChar char="v"/>
            </a:pPr>
            <a:r>
              <a:rPr lang="tr-TR" dirty="0"/>
              <a:t>MESLEKLER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/>
              <a:t>YETENEK NEDİR 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9716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/>
              <a:t>		</a:t>
            </a:r>
            <a:r>
              <a:rPr lang="tr-TR" sz="2400" b="1" dirty="0"/>
              <a:t>Bir Kimsenin Bir Şeyi Anlama Ya Da Yapabilme Niteliği, Kabiliyeti</a:t>
            </a:r>
            <a:br>
              <a:rPr lang="tr-TR" sz="2400" b="1" dirty="0"/>
            </a:br>
            <a:r>
              <a:rPr lang="tr-TR" sz="2400" b="1" dirty="0"/>
              <a:t>	 Veya Doğuştan Gelen Güç, Kapasite.</a:t>
            </a:r>
          </a:p>
          <a:p>
            <a:pPr algn="ctr">
              <a:buFont typeface="Wingdings" pitchFamily="2" charset="2"/>
              <a:buChar char="v"/>
            </a:pPr>
            <a:r>
              <a:rPr lang="tr-TR" sz="2400" b="1" dirty="0"/>
              <a:t>NELERİ YAPABİLİRİM?</a:t>
            </a:r>
          </a:p>
          <a:p>
            <a:pPr algn="ctr">
              <a:buFont typeface="Wingdings" pitchFamily="2" charset="2"/>
              <a:buChar char="v"/>
            </a:pPr>
            <a:r>
              <a:rPr lang="tr-TR" sz="2400" b="1" dirty="0"/>
              <a:t>NELERDE BAŞARILIYIM ?</a:t>
            </a:r>
          </a:p>
          <a:p>
            <a:pPr>
              <a:buNone/>
            </a:pPr>
            <a:endParaRPr lang="tr-TR" sz="2400" b="1" dirty="0"/>
          </a:p>
        </p:txBody>
      </p:sp>
      <p:pic>
        <p:nvPicPr>
          <p:cNvPr id="2050" name="Picture 2" descr="C:\Users\DELL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929042"/>
            <a:ext cx="5000628" cy="2928958"/>
          </a:xfrm>
          <a:prstGeom prst="rect">
            <a:avLst/>
          </a:prstGeom>
          <a:noFill/>
        </p:spPr>
      </p:pic>
      <p:pic>
        <p:nvPicPr>
          <p:cNvPr id="2051" name="Picture 3" descr="C:\Users\DELL\Desktop\edcc79_4473169d6c5f467291d59140352c7a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35139"/>
            <a:ext cx="3214710" cy="3122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40</TotalTime>
  <Words>2008</Words>
  <Application>Microsoft Office PowerPoint</Application>
  <PresentationFormat>Ekran Gösterisi (4:3)</PresentationFormat>
  <Paragraphs>422</Paragraphs>
  <Slides>34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6" baseType="lpstr">
      <vt:lpstr>Arial</vt:lpstr>
      <vt:lpstr>Arial Black</vt:lpstr>
      <vt:lpstr>Bodoni MT Black</vt:lpstr>
      <vt:lpstr>Bookman Old Style</vt:lpstr>
      <vt:lpstr>Calibri</vt:lpstr>
      <vt:lpstr>Comic Sans MS</vt:lpstr>
      <vt:lpstr>Monotype Corsiva</vt:lpstr>
      <vt:lpstr>Times New Roman</vt:lpstr>
      <vt:lpstr>Tw Cen MT</vt:lpstr>
      <vt:lpstr>Wingdings</vt:lpstr>
      <vt:lpstr>Wingdings 2</vt:lpstr>
      <vt:lpstr>Damla</vt:lpstr>
      <vt:lpstr>10.SINIFTA ALAN SEÇİMİ YAPARKEN NELERE DİKKAT EDİLMELİ ?   </vt:lpstr>
      <vt:lpstr>PowerPoint Sunusu</vt:lpstr>
      <vt:lpstr>ALAN SEÇİMİ</vt:lpstr>
      <vt:lpstr>ALAN SEÇİMİNİN ÖNEMİ</vt:lpstr>
      <vt:lpstr>MESLEK SEÇMEK NEDEN ÖNEMLİ?  ÇÜNKÜ;   MESLEK SEÇMEK  Hayat Biçimini Seçmektir  !!!! </vt:lpstr>
      <vt:lpstr>PowerPoint Sunusu</vt:lpstr>
      <vt:lpstr>PowerPoint Sunusu</vt:lpstr>
      <vt:lpstr>ALAN SEÇERKEN NELERE  DİKKAT EDİLMELİDİR ?</vt:lpstr>
      <vt:lpstr>YETENEK NEDİR ?</vt:lpstr>
      <vt:lpstr>İLGİ NEDİR ?</vt:lpstr>
      <vt:lpstr>PowerPoint Sunusu</vt:lpstr>
      <vt:lpstr>PowerPoint Sunusu</vt:lpstr>
      <vt:lpstr>MESLEKİ DEĞER NEDİR ?</vt:lpstr>
      <vt:lpstr>DEĞERLER</vt:lpstr>
      <vt:lpstr>KİŞİLİK</vt:lpstr>
      <vt:lpstr>MESLEKLER</vt:lpstr>
      <vt:lpstr>MESLEKLER</vt:lpstr>
      <vt:lpstr>PowerPoint Sunusu</vt:lpstr>
      <vt:lpstr>Yanlış alan seçilirse neler olabilir?</vt:lpstr>
      <vt:lpstr>PowerPoint Sunusu</vt:lpstr>
      <vt:lpstr>SAYISAL ALAN (MATEMATİK-FEN BİLİMLER)</vt:lpstr>
      <vt:lpstr>PowerPoint Sunusu</vt:lpstr>
      <vt:lpstr> SAYISAL PUAN TÜRÜ  İLE  ALAN BÖLÜMLER</vt:lpstr>
      <vt:lpstr>EŞİT AĞIRLIK (TÜKÇE-MATEMATİK)</vt:lpstr>
      <vt:lpstr>PowerPoint Sunusu</vt:lpstr>
      <vt:lpstr> EŞİT AĞIRLIK PUAN TÜRÜ  İLE  ALAN BÖLÜMLER</vt:lpstr>
      <vt:lpstr>SÖZEL ALAN (TÜRKÇE-SOSYAL BİLİMLER)</vt:lpstr>
      <vt:lpstr>PowerPoint Sunusu</vt:lpstr>
      <vt:lpstr> SÖZEL PUAN TÜRÜ  İLE  ALAN BÖLÜMLER</vt:lpstr>
      <vt:lpstr>YABANCI DİL</vt:lpstr>
      <vt:lpstr>PowerPoint Sunusu</vt:lpstr>
      <vt:lpstr>YABANCI DİL PUAN TÜRÜ  İLE  ALAN BÖLÜMLER</vt:lpstr>
      <vt:lpstr>PowerPoint Sunusu</vt:lpstr>
      <vt:lpstr>DİNLEDİĞİNİZ İÇİN  TEŞEKKÜR EDERİM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10.SINIFLARDA ALAN SEÇİMİ YAPILIRKEN NELERE DİKKAT EDİLMELİ</dc:title>
  <cp:lastModifiedBy>mehmet akif çetinkaya</cp:lastModifiedBy>
  <cp:revision>7</cp:revision>
  <dcterms:modified xsi:type="dcterms:W3CDTF">2021-01-11T11:49:23Z</dcterms:modified>
</cp:coreProperties>
</file>